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4"/>
  </p:notesMasterIdLst>
  <p:sldIdLst>
    <p:sldId id="368" r:id="rId2"/>
    <p:sldId id="369" r:id="rId3"/>
    <p:sldId id="370" r:id="rId4"/>
    <p:sldId id="365" r:id="rId5"/>
    <p:sldId id="367" r:id="rId6"/>
    <p:sldId id="366" r:id="rId7"/>
    <p:sldId id="371" r:id="rId8"/>
    <p:sldId id="372" r:id="rId9"/>
    <p:sldId id="373" r:id="rId10"/>
    <p:sldId id="374" r:id="rId11"/>
    <p:sldId id="375" r:id="rId12"/>
    <p:sldId id="376" r:id="rId13"/>
  </p:sldIdLst>
  <p:sldSz cx="9144000" cy="6858000" type="screen4x3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8000"/>
    <a:srgbClr val="99FF33"/>
    <a:srgbClr val="FF9933"/>
    <a:srgbClr val="990033"/>
    <a:srgbClr val="00CC00"/>
    <a:srgbClr val="009900"/>
    <a:srgbClr val="33CC33"/>
    <a:srgbClr val="E0B92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4675" autoAdjust="0"/>
  </p:normalViewPr>
  <p:slideViewPr>
    <p:cSldViewPr>
      <p:cViewPr varScale="1">
        <p:scale>
          <a:sx n="103" d="100"/>
          <a:sy n="103" d="100"/>
        </p:scale>
        <p:origin x="-10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149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D226D-8A14-4276-84DF-CB68945A7E08}" type="datetimeFigureOut">
              <a:rPr lang="fr-FR" smtClean="0"/>
              <a:t>10/03/2015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D8573-C2A6-47FA-A7AB-5B7B6B3DC36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209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6D37D-FEBB-4F07-A5B2-1D0E3D918CAD}" type="datetime1">
              <a:rPr lang="fr-FR" smtClean="0"/>
              <a:t>10/03/2015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77C7-BA26-4830-A085-3D557E48810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882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C07D-3CD0-405A-BDB9-27B551273A1B}" type="datetime1">
              <a:rPr lang="fr-FR" smtClean="0"/>
              <a:t>10/03/2015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77C7-BA26-4830-A085-3D557E48810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245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E2F5-A968-4F39-AEAC-F8004EE211E0}" type="datetime1">
              <a:rPr lang="fr-FR" smtClean="0"/>
              <a:t>10/03/2015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77C7-BA26-4830-A085-3D557E48810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68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C518-E4E7-4804-B13D-4AB016A3868F}" type="datetime1">
              <a:rPr lang="fr-FR" smtClean="0"/>
              <a:t>10/03/2015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77C7-BA26-4830-A085-3D557E48810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6424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928E-EA9B-4B1B-A0E5-52A926C05F93}" type="datetime1">
              <a:rPr lang="fr-FR" smtClean="0"/>
              <a:t>10/03/2015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77C7-BA26-4830-A085-3D557E48810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4651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616B-E0C6-4D56-B8C3-8ADBF1E8F7B7}" type="datetime1">
              <a:rPr lang="fr-FR" smtClean="0"/>
              <a:t>10/03/2015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77C7-BA26-4830-A085-3D557E48810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4379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B59D1-99CA-4B40-A9FF-AB145E836272}" type="datetime1">
              <a:rPr lang="fr-FR" smtClean="0"/>
              <a:t>10/03/2015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77C7-BA26-4830-A085-3D557E48810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928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F731-84A6-4D9D-852B-93953CF76C08}" type="datetime1">
              <a:rPr lang="fr-FR" smtClean="0"/>
              <a:t>10/03/2015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77C7-BA26-4830-A085-3D557E48810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8859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7583-CC48-477E-A05B-80C86BD310B1}" type="datetime1">
              <a:rPr lang="fr-FR" smtClean="0"/>
              <a:t>10/03/2015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77C7-BA26-4830-A085-3D557E48810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788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F26F-F38A-45F1-AD2B-5DD52D3B1606}" type="datetime1">
              <a:rPr lang="fr-FR" smtClean="0"/>
              <a:t>10/03/2015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77C7-BA26-4830-A085-3D557E48810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25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E6D3-03B7-47FA-8FBA-CFB2305F96AF}" type="datetime1">
              <a:rPr lang="fr-FR" smtClean="0"/>
              <a:t>10/03/2015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77C7-BA26-4830-A085-3D557E48810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1275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8B1C9-EABB-4F99-B465-1D7CD7A9501D}" type="datetime1">
              <a:rPr lang="fr-FR" smtClean="0"/>
              <a:t>10/03/2015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F77C7-BA26-4830-A085-3D557E48810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43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77C7-BA26-4830-A085-3D557E488103}" type="slidenum">
              <a:rPr lang="fr-FR" smtClean="0"/>
              <a:t>1</a:t>
            </a:fld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6" t="8126" r="19027" b="35932"/>
          <a:stretch/>
        </p:blipFill>
        <p:spPr>
          <a:xfrm>
            <a:off x="179512" y="260648"/>
            <a:ext cx="1152128" cy="7998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8301" y="1988840"/>
            <a:ext cx="849694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Campagne de </a:t>
            </a:r>
            <a:r>
              <a:rPr lang="fr-F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mesures</a:t>
            </a:r>
          </a:p>
          <a:p>
            <a:pPr algn="ctr"/>
            <a:r>
              <a:rPr lang="fr-F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fr-F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infra-rouge </a:t>
            </a:r>
          </a:p>
          <a:p>
            <a:pPr algn="ctr"/>
            <a:r>
              <a:rPr lang="fr-F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sur le pavillon [B]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82611" y="5445224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Lundi 23 février 2015 –  T° - Extérieure : 8°C à 16h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18301" y="6326788"/>
            <a:ext cx="7973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/>
              <a:t>Note : Ce diaporama ne comporte pas de prise de vue à l’extérieur du pavillon, la T° étant trop élevée, </a:t>
            </a:r>
            <a:endParaRPr lang="fr-FR" sz="1400" i="1" dirty="0"/>
          </a:p>
        </p:txBody>
      </p:sp>
    </p:spTree>
    <p:extLst>
      <p:ext uri="{BB962C8B-B14F-4D97-AF65-F5344CB8AC3E}">
        <p14:creationId xmlns:p14="http://schemas.microsoft.com/office/powerpoint/2010/main" val="88791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77C7-BA26-4830-A085-3D557E488103}" type="slidenum">
              <a:rPr lang="fr-FR" smtClean="0"/>
              <a:t>10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062024" y="260648"/>
            <a:ext cx="706481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Pavillon [B] – </a:t>
            </a:r>
            <a:r>
              <a:rPr lang="fr-F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Salle à manger -</a:t>
            </a: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RdCH</a:t>
            </a:r>
            <a:endParaRPr lang="fr-FR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92280" y="4744582"/>
            <a:ext cx="1886253" cy="840401"/>
          </a:xfrm>
          <a:prstGeom prst="wedgeRectCallout">
            <a:avLst>
              <a:gd name="adj1" fmla="val -59168"/>
              <a:gd name="adj2" fmla="val 223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maxi du spectre infra rouge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288424" y="5610485"/>
            <a:ext cx="8244016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Poêle à bois à foyer fermé et ventilé–</a:t>
            </a:r>
          </a:p>
          <a:p>
            <a:pPr algn="ctr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Assure le chauffage intégral du pavillon les jours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d’EJP, soit 22 jours aléatoires, gérés par EDF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et ponctuellement lorsque la T° extérieure est inférieure à -5°C</a:t>
            </a:r>
            <a:endParaRPr lang="fr-FR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7474" y="4565996"/>
            <a:ext cx="1944216" cy="1031807"/>
          </a:xfrm>
          <a:prstGeom prst="wedgeRectCallout">
            <a:avLst>
              <a:gd name="adj1" fmla="val 64174"/>
              <a:gd name="adj2" fmla="val 231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mini du spectre infra rouge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017" y="1099921"/>
            <a:ext cx="4485061" cy="4485061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7089819" y="1988840"/>
            <a:ext cx="1886253" cy="1224136"/>
          </a:xfrm>
          <a:prstGeom prst="wedgeRectCallout">
            <a:avLst>
              <a:gd name="adj1" fmla="val -59168"/>
              <a:gd name="adj2" fmla="val 223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Consommation moyenne pour 22 jours/an :</a:t>
            </a:r>
          </a:p>
          <a:p>
            <a:pPr algn="ctr"/>
            <a:r>
              <a:rPr lang="fr-FR" dirty="0" smtClean="0"/>
              <a:t> 3 stères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67474" y="1099922"/>
            <a:ext cx="1944216" cy="650152"/>
          </a:xfrm>
          <a:prstGeom prst="wedgeRectCallout">
            <a:avLst>
              <a:gd name="adj1" fmla="val 171066"/>
              <a:gd name="adj2" fmla="val 268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 du point de mire 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88424" y="1099922"/>
            <a:ext cx="1944216" cy="648072"/>
          </a:xfrm>
          <a:prstGeom prst="wedgeRectCallout">
            <a:avLst>
              <a:gd name="adj1" fmla="val 65155"/>
              <a:gd name="adj2" fmla="val 26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 du point de mire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862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77C7-BA26-4830-A085-3D557E488103}" type="slidenum">
              <a:rPr lang="fr-FR" smtClean="0"/>
              <a:t>11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062024" y="260648"/>
            <a:ext cx="706481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Pavillon [B] – </a:t>
            </a:r>
            <a:r>
              <a:rPr lang="fr-F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Salle à manger -</a:t>
            </a: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RdCH</a:t>
            </a:r>
            <a:endParaRPr lang="fr-FR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92280" y="4744582"/>
            <a:ext cx="1886253" cy="840401"/>
          </a:xfrm>
          <a:prstGeom prst="wedgeRectCallout">
            <a:avLst>
              <a:gd name="adj1" fmla="val -59168"/>
              <a:gd name="adj2" fmla="val 223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maxi du spectre infra rouge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88424" y="1099922"/>
            <a:ext cx="1944216" cy="648072"/>
          </a:xfrm>
          <a:prstGeom prst="wedgeRectCallout">
            <a:avLst>
              <a:gd name="adj1" fmla="val 65155"/>
              <a:gd name="adj2" fmla="val 26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 du point de mire 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1011944" y="5791313"/>
            <a:ext cx="730674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Fenêtres façade Nord-est – vue extérieure</a:t>
            </a:r>
            <a:endParaRPr lang="fr-FR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7474" y="4565996"/>
            <a:ext cx="1944216" cy="1031807"/>
          </a:xfrm>
          <a:prstGeom prst="wedgeRectCallout">
            <a:avLst>
              <a:gd name="adj1" fmla="val 64174"/>
              <a:gd name="adj2" fmla="val 231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mini du spectre infra rouge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161758"/>
            <a:ext cx="4388231" cy="438823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67474" y="1099922"/>
            <a:ext cx="1944216" cy="650152"/>
          </a:xfrm>
          <a:prstGeom prst="wedgeRectCallout">
            <a:avLst>
              <a:gd name="adj1" fmla="val 173916"/>
              <a:gd name="adj2" fmla="val 2810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 du point de mire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244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77C7-BA26-4830-A085-3D557E488103}" type="slidenum">
              <a:rPr lang="fr-FR" smtClean="0"/>
              <a:t>12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211519" y="260648"/>
            <a:ext cx="676582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Pavillon [B] – </a:t>
            </a:r>
            <a:r>
              <a:rPr lang="fr-F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Chambre 3 –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</a:t>
            </a:r>
            <a:r>
              <a:rPr lang="fr-FR" sz="2000" b="1" baseline="30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er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étage</a:t>
            </a:r>
            <a:endParaRPr lang="fr-FR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92280" y="4744582"/>
            <a:ext cx="1886253" cy="840401"/>
          </a:xfrm>
          <a:prstGeom prst="wedgeRectCallout">
            <a:avLst>
              <a:gd name="adj1" fmla="val -59168"/>
              <a:gd name="adj2" fmla="val 223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maxi du spectre infra rouge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88424" y="1099922"/>
            <a:ext cx="1944216" cy="648072"/>
          </a:xfrm>
          <a:prstGeom prst="wedgeRectCallout">
            <a:avLst>
              <a:gd name="adj1" fmla="val 65155"/>
              <a:gd name="adj2" fmla="val 26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 du point de mire 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880500" y="5791313"/>
            <a:ext cx="75696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Fenêtre - façade Nord-est – vue extérieure</a:t>
            </a:r>
            <a:endParaRPr lang="fr-FR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7474" y="4565996"/>
            <a:ext cx="1944216" cy="1031807"/>
          </a:xfrm>
          <a:prstGeom prst="wedgeRectCallout">
            <a:avLst>
              <a:gd name="adj1" fmla="val 64174"/>
              <a:gd name="adj2" fmla="val 231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mini du spectre infra rouge ?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099922"/>
            <a:ext cx="4417310" cy="441731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67474" y="1099922"/>
            <a:ext cx="1944216" cy="650152"/>
          </a:xfrm>
          <a:prstGeom prst="wedgeRectCallout">
            <a:avLst>
              <a:gd name="adj1" fmla="val 173916"/>
              <a:gd name="adj2" fmla="val 2810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 du point de mire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65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77C7-BA26-4830-A085-3D557E488103}" type="slidenum">
              <a:rPr lang="fr-FR" smtClean="0"/>
              <a:t>2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97596" y="260648"/>
            <a:ext cx="8193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Pavillon [B] –Chambre 2-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r>
              <a:rPr lang="fr-FR" sz="2000" b="1" baseline="30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er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étage</a:t>
            </a:r>
            <a:endParaRPr lang="fr-FR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44951" y="6021288"/>
            <a:ext cx="53658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Angle droit côté fenêtre </a:t>
            </a:r>
            <a:endParaRPr lang="fr-FR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4245706"/>
            <a:ext cx="1944216" cy="1031807"/>
          </a:xfrm>
          <a:prstGeom prst="wedgeRectCallout">
            <a:avLst>
              <a:gd name="adj1" fmla="val 74180"/>
              <a:gd name="adj2" fmla="val 354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mini du spectre infra rouge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7020272" y="4437111"/>
            <a:ext cx="1886253" cy="840401"/>
          </a:xfrm>
          <a:prstGeom prst="wedgeRectCallout">
            <a:avLst>
              <a:gd name="adj1" fmla="val -64065"/>
              <a:gd name="adj2" fmla="val 223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maxi du spectre infra rouge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67474" y="1340768"/>
            <a:ext cx="1944216" cy="792088"/>
          </a:xfrm>
          <a:prstGeom prst="wedgeRectCallout">
            <a:avLst>
              <a:gd name="adj1" fmla="val 74656"/>
              <a:gd name="adj2" fmla="val -230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 du point de mire 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3488" y="1268760"/>
            <a:ext cx="4008752" cy="400875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51520" y="3429000"/>
            <a:ext cx="1944216" cy="515903"/>
          </a:xfrm>
          <a:prstGeom prst="wedgeRectCallout">
            <a:avLst>
              <a:gd name="adj1" fmla="val 102684"/>
              <a:gd name="adj2" fmla="val 1366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Fenêtre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6962309" y="1268760"/>
            <a:ext cx="1944216" cy="648072"/>
          </a:xfrm>
          <a:prstGeom prst="wedgeRectCallout">
            <a:avLst>
              <a:gd name="adj1" fmla="val -111572"/>
              <a:gd name="adj2" fmla="val 3518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CLOISON  SUR MUR POTEUR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267474" y="1340768"/>
            <a:ext cx="1944216" cy="792088"/>
          </a:xfrm>
          <a:prstGeom prst="wedgeRectCallout">
            <a:avLst>
              <a:gd name="adj1" fmla="val 174896"/>
              <a:gd name="adj2" fmla="val 1868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 du point de mire 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403647" y="5482098"/>
            <a:ext cx="6120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Observation: </a:t>
            </a:r>
            <a:r>
              <a:rPr lang="fr-FR" i="1" dirty="0" smtClean="0"/>
              <a:t>Malgré la réfection de l’isolation du pan coupé ,</a:t>
            </a:r>
          </a:p>
          <a:p>
            <a:pPr algn="ctr"/>
            <a:r>
              <a:rPr lang="fr-FR" i="1" dirty="0" smtClean="0"/>
              <a:t> la réalisation défectueuse est ici mise en évidence.</a:t>
            </a:r>
            <a:endParaRPr lang="fr-FR" i="1" dirty="0"/>
          </a:p>
        </p:txBody>
      </p:sp>
      <p:sp>
        <p:nvSpPr>
          <p:cNvPr id="14" name="Rectangle 13"/>
          <p:cNvSpPr/>
          <p:nvPr/>
        </p:nvSpPr>
        <p:spPr>
          <a:xfrm>
            <a:off x="251520" y="2564904"/>
            <a:ext cx="1944216" cy="515903"/>
          </a:xfrm>
          <a:prstGeom prst="wedgeRectCallout">
            <a:avLst>
              <a:gd name="adj1" fmla="val 96508"/>
              <a:gd name="adj2" fmla="val 221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Pan coupé</a:t>
            </a:r>
            <a:endParaRPr lang="fr-FR" dirty="0"/>
          </a:p>
        </p:txBody>
      </p:sp>
      <p:sp>
        <p:nvSpPr>
          <p:cNvPr id="15" name="Étoile à 6 branches 14"/>
          <p:cNvSpPr/>
          <p:nvPr/>
        </p:nvSpPr>
        <p:spPr>
          <a:xfrm>
            <a:off x="5436096" y="2276872"/>
            <a:ext cx="720080" cy="720080"/>
          </a:xfrm>
          <a:prstGeom prst="star6">
            <a:avLst>
              <a:gd name="adj" fmla="val 34714"/>
              <a:gd name="hf" fmla="val 11547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17°c</a:t>
            </a:r>
            <a:endParaRPr lang="fr-FR" sz="1600" b="1" dirty="0"/>
          </a:p>
        </p:txBody>
      </p:sp>
    </p:spTree>
    <p:extLst>
      <p:ext uri="{BB962C8B-B14F-4D97-AF65-F5344CB8AC3E}">
        <p14:creationId xmlns:p14="http://schemas.microsoft.com/office/powerpoint/2010/main" val="116593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77C7-BA26-4830-A085-3D557E488103}" type="slidenum">
              <a:rPr lang="fr-FR" smtClean="0"/>
              <a:t>3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97596" y="260648"/>
            <a:ext cx="8193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Pavillon [B] –Chambre 2-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r>
              <a:rPr lang="fr-FR" sz="2000" b="1" baseline="30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er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étage</a:t>
            </a:r>
            <a:endParaRPr lang="fr-FR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14108" y="5805264"/>
            <a:ext cx="5572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Angle côté gauche 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4245706"/>
            <a:ext cx="1944216" cy="1031807"/>
          </a:xfrm>
          <a:prstGeom prst="wedgeRectCallout">
            <a:avLst>
              <a:gd name="adj1" fmla="val 74180"/>
              <a:gd name="adj2" fmla="val 354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mini du spectre infra rouge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7020272" y="4437111"/>
            <a:ext cx="1886253" cy="840401"/>
          </a:xfrm>
          <a:prstGeom prst="wedgeRectCallout">
            <a:avLst>
              <a:gd name="adj1" fmla="val -64065"/>
              <a:gd name="adj2" fmla="val 223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maxi du spectre infra rouge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67474" y="1340768"/>
            <a:ext cx="1944216" cy="792088"/>
          </a:xfrm>
          <a:prstGeom prst="wedgeRectCallout">
            <a:avLst>
              <a:gd name="adj1" fmla="val 74656"/>
              <a:gd name="adj2" fmla="val -230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 du point de mire 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3488" y="1268760"/>
            <a:ext cx="4008752" cy="4008752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67474" y="1340768"/>
            <a:ext cx="1944216" cy="792088"/>
          </a:xfrm>
          <a:prstGeom prst="wedgeRectCallout">
            <a:avLst>
              <a:gd name="adj1" fmla="val 174896"/>
              <a:gd name="adj2" fmla="val 1868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 du point de mire 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1403647" y="5373216"/>
            <a:ext cx="6120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Observation</a:t>
            </a:r>
            <a:r>
              <a:rPr lang="fr-FR" dirty="0" smtClean="0">
                <a:solidFill>
                  <a:srgbClr val="FF0000"/>
                </a:solidFill>
              </a:rPr>
              <a:t>: </a:t>
            </a:r>
            <a:r>
              <a:rPr lang="fr-FR" i="1" dirty="0" smtClean="0">
                <a:solidFill>
                  <a:srgbClr val="FF0000"/>
                </a:solidFill>
              </a:rPr>
              <a:t>Malgré la réfection de l’isolation du pan coupé ,</a:t>
            </a:r>
          </a:p>
          <a:p>
            <a:pPr algn="ctr"/>
            <a:r>
              <a:rPr lang="fr-FR" i="1" dirty="0" smtClean="0">
                <a:solidFill>
                  <a:srgbClr val="FF0000"/>
                </a:solidFill>
              </a:rPr>
              <a:t> la réalisation défectueuse est ici mise en évidence.</a:t>
            </a:r>
            <a:endParaRPr lang="fr-FR" i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948264" y="2204865"/>
            <a:ext cx="1886253" cy="576064"/>
          </a:xfrm>
          <a:prstGeom prst="wedgeRectCallout">
            <a:avLst>
              <a:gd name="adj1" fmla="val -84141"/>
              <a:gd name="adj2" fmla="val 790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Pan coupé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31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77C7-BA26-4830-A085-3D557E488103}" type="slidenum">
              <a:rPr lang="fr-FR" smtClean="0"/>
              <a:t>4</a:t>
            </a:fld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268760"/>
            <a:ext cx="4434408" cy="443440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97596" y="260648"/>
            <a:ext cx="8193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Pavillon [B] –Chambre 3-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r>
              <a:rPr lang="fr-FR" sz="2000" b="1" baseline="30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er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étage</a:t>
            </a:r>
            <a:endParaRPr lang="fr-FR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2813" y="5805264"/>
            <a:ext cx="73352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Pan coupé –Côté gauche 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3861048"/>
            <a:ext cx="1944216" cy="1296144"/>
          </a:xfrm>
          <a:prstGeom prst="wedgeRectCallout">
            <a:avLst>
              <a:gd name="adj1" fmla="val 64679"/>
              <a:gd name="adj2" fmla="val 717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mini du spectre infra rouge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7151162" y="3981369"/>
            <a:ext cx="1944216" cy="1296144"/>
          </a:xfrm>
          <a:prstGeom prst="wedgeRectCallout">
            <a:avLst>
              <a:gd name="adj1" fmla="val -66915"/>
              <a:gd name="adj2" fmla="val 617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maxi du spectre infra rouge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51520" y="1268760"/>
            <a:ext cx="1944216" cy="1296144"/>
          </a:xfrm>
          <a:prstGeom prst="wedgeRectCallout">
            <a:avLst>
              <a:gd name="adj1" fmla="val 62779"/>
              <a:gd name="adj2" fmla="val -130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 du point de mire 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251520" y="1268760"/>
            <a:ext cx="1944216" cy="1296144"/>
          </a:xfrm>
          <a:prstGeom prst="wedgeRectCallout">
            <a:avLst>
              <a:gd name="adj1" fmla="val 163018"/>
              <a:gd name="adj2" fmla="val 1081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du point de mire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29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77C7-BA26-4830-A085-3D557E488103}" type="slidenum">
              <a:rPr lang="fr-FR" smtClean="0"/>
              <a:t>5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97596" y="260648"/>
            <a:ext cx="8193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Pavillon [B] –Chambre 3-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r>
              <a:rPr lang="fr-FR" sz="2000" b="1" baseline="30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er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étage</a:t>
            </a:r>
            <a:endParaRPr lang="fr-FR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37820" y="5805264"/>
            <a:ext cx="49252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Angle côté droit 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4245706"/>
            <a:ext cx="1944216" cy="1031807"/>
          </a:xfrm>
          <a:prstGeom prst="wedgeRectCallout">
            <a:avLst>
              <a:gd name="adj1" fmla="val 74180"/>
              <a:gd name="adj2" fmla="val 354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mini du spectre infra rouge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7020272" y="4437111"/>
            <a:ext cx="1886253" cy="840401"/>
          </a:xfrm>
          <a:prstGeom prst="wedgeRectCallout">
            <a:avLst>
              <a:gd name="adj1" fmla="val -64065"/>
              <a:gd name="adj2" fmla="val 223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maxi du spectre infra rouge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67474" y="1340768"/>
            <a:ext cx="1944216" cy="792088"/>
          </a:xfrm>
          <a:prstGeom prst="wedgeRectCallout">
            <a:avLst>
              <a:gd name="adj1" fmla="val 74656"/>
              <a:gd name="adj2" fmla="val -230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 du point de mire </a:t>
            </a:r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268760"/>
            <a:ext cx="4032448" cy="403244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6962309" y="1268760"/>
            <a:ext cx="1944216" cy="648072"/>
          </a:xfrm>
          <a:prstGeom prst="wedgeRectCallout">
            <a:avLst>
              <a:gd name="adj1" fmla="val -119173"/>
              <a:gd name="adj2" fmla="val 2506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Mur en mitoyenneté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251520" y="3429000"/>
            <a:ext cx="1944216" cy="515903"/>
          </a:xfrm>
          <a:prstGeom prst="wedgeRectCallout">
            <a:avLst>
              <a:gd name="adj1" fmla="val 105059"/>
              <a:gd name="adj2" fmla="val 382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Fenêtre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267474" y="1340768"/>
            <a:ext cx="1944216" cy="792088"/>
          </a:xfrm>
          <a:prstGeom prst="wedgeRectCallout">
            <a:avLst>
              <a:gd name="adj1" fmla="val 174896"/>
              <a:gd name="adj2" fmla="val 1868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 du point de mire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577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77C7-BA26-4830-A085-3D557E488103}" type="slidenum">
              <a:rPr lang="fr-FR" smtClean="0"/>
              <a:t>6</a:t>
            </a:fld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196752"/>
            <a:ext cx="4464496" cy="446449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16583" y="260648"/>
            <a:ext cx="835568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Pavillon [B] – Vélux sur toiture-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r>
              <a:rPr lang="fr-FR" sz="2000" b="1" baseline="30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er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étage</a:t>
            </a:r>
            <a:endParaRPr lang="fr-FR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82334" y="5791313"/>
            <a:ext cx="4565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Cage d’escalier 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7474" y="1340768"/>
            <a:ext cx="1944216" cy="648072"/>
          </a:xfrm>
          <a:prstGeom prst="wedgeRectCallout">
            <a:avLst>
              <a:gd name="adj1" fmla="val 65155"/>
              <a:gd name="adj2" fmla="val 26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 du point de mire 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77093" y="1196752"/>
            <a:ext cx="1944216" cy="792088"/>
          </a:xfrm>
          <a:prstGeom prst="wedgeRectCallout">
            <a:avLst>
              <a:gd name="adj1" fmla="val 172521"/>
              <a:gd name="adj2" fmla="val 2276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 du point de mire (double vitrage) 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67474" y="4726222"/>
            <a:ext cx="1944216" cy="1031807"/>
          </a:xfrm>
          <a:prstGeom prst="wedgeRectCallout">
            <a:avLst>
              <a:gd name="adj1" fmla="val 65629"/>
              <a:gd name="adj2" fmla="val 103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mini du spectre infra rouge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7092280" y="4744582"/>
            <a:ext cx="1886253" cy="840401"/>
          </a:xfrm>
          <a:prstGeom prst="wedgeRectCallout">
            <a:avLst>
              <a:gd name="adj1" fmla="val -59168"/>
              <a:gd name="adj2" fmla="val 223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maxi du spectre infra rouge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165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77C7-BA26-4830-A085-3D557E488103}" type="slidenum">
              <a:rPr lang="fr-FR" smtClean="0"/>
              <a:t>7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8765" y="260648"/>
            <a:ext cx="905132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Pavillon [B] – </a:t>
            </a:r>
            <a:r>
              <a:rPr lang="fr-F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porte d’accès au grenier</a:t>
            </a:r>
            <a:r>
              <a:rPr lang="fr-FR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r>
              <a:rPr lang="fr-FR" sz="2000" b="1" baseline="30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er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étage</a:t>
            </a:r>
            <a:endParaRPr lang="fr-FR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7474" y="1340768"/>
            <a:ext cx="1944216" cy="648072"/>
          </a:xfrm>
          <a:prstGeom prst="wedgeRectCallout">
            <a:avLst>
              <a:gd name="adj1" fmla="val 65155"/>
              <a:gd name="adj2" fmla="val 26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 du point de mire 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7092280" y="4744582"/>
            <a:ext cx="1886253" cy="840401"/>
          </a:xfrm>
          <a:prstGeom prst="wedgeRectCallout">
            <a:avLst>
              <a:gd name="adj1" fmla="val -59168"/>
              <a:gd name="adj2" fmla="val 223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maxi du spectre infra rouge</a:t>
            </a:r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792" y="1194938"/>
            <a:ext cx="4388231" cy="438823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67474" y="4726222"/>
            <a:ext cx="1944216" cy="1031807"/>
          </a:xfrm>
          <a:prstGeom prst="wedgeRectCallout">
            <a:avLst>
              <a:gd name="adj1" fmla="val 65629"/>
              <a:gd name="adj2" fmla="val 103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mini du spectre infra rouge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77093" y="1196752"/>
            <a:ext cx="1944216" cy="792088"/>
          </a:xfrm>
          <a:prstGeom prst="wedgeRectCallout">
            <a:avLst>
              <a:gd name="adj1" fmla="val 172521"/>
              <a:gd name="adj2" fmla="val 2276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 du point de mire (double vitrage) 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2524792" y="5771456"/>
            <a:ext cx="442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Observation: </a:t>
            </a:r>
            <a:r>
              <a:rPr lang="fr-FR" i="1" dirty="0" smtClean="0">
                <a:solidFill>
                  <a:srgbClr val="FF0000"/>
                </a:solidFill>
              </a:rPr>
              <a:t>Les rampants de la toiture sont isolés</a:t>
            </a:r>
            <a:endParaRPr lang="fr-FR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21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77C7-BA26-4830-A085-3D557E488103}" type="slidenum">
              <a:rPr lang="fr-FR" smtClean="0"/>
              <a:t>8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062024" y="260648"/>
            <a:ext cx="706481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Pavillon [B] – </a:t>
            </a:r>
            <a:r>
              <a:rPr lang="fr-F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Salle à manger -</a:t>
            </a: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RdCH</a:t>
            </a:r>
            <a:endParaRPr lang="fr-FR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92280" y="4744582"/>
            <a:ext cx="1886253" cy="840401"/>
          </a:xfrm>
          <a:prstGeom prst="wedgeRectCallout">
            <a:avLst>
              <a:gd name="adj1" fmla="val -59168"/>
              <a:gd name="adj2" fmla="val 223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maxi du spectre infra rouge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67474" y="4565996"/>
            <a:ext cx="1944216" cy="1031807"/>
          </a:xfrm>
          <a:prstGeom prst="wedgeRectCallout">
            <a:avLst>
              <a:gd name="adj1" fmla="val 64174"/>
              <a:gd name="adj2" fmla="val 231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mini du spectre infra rouge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0665" y="1097842"/>
            <a:ext cx="4487141" cy="448714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67474" y="1099922"/>
            <a:ext cx="1944216" cy="650152"/>
          </a:xfrm>
          <a:prstGeom prst="wedgeRectCallout">
            <a:avLst>
              <a:gd name="adj1" fmla="val 171066"/>
              <a:gd name="adj2" fmla="val 268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 du point de mire 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88424" y="1099922"/>
            <a:ext cx="1944216" cy="648072"/>
          </a:xfrm>
          <a:prstGeom prst="wedgeRectCallout">
            <a:avLst>
              <a:gd name="adj1" fmla="val 65155"/>
              <a:gd name="adj2" fmla="val 26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 du point de mire 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1306661" y="5791313"/>
            <a:ext cx="67172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Apport de l’air neuf – VMC double flux</a:t>
            </a:r>
            <a:endParaRPr lang="fr-FR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48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77C7-BA26-4830-A085-3D557E488103}" type="slidenum">
              <a:rPr lang="fr-FR" smtClean="0"/>
              <a:t>9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062024" y="260648"/>
            <a:ext cx="706481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Pavillon [B] – </a:t>
            </a:r>
            <a:r>
              <a:rPr lang="fr-F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Salle à manger -</a:t>
            </a: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RdCH</a:t>
            </a:r>
            <a:endParaRPr lang="fr-FR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92280" y="4744582"/>
            <a:ext cx="1886253" cy="840401"/>
          </a:xfrm>
          <a:prstGeom prst="wedgeRectCallout">
            <a:avLst>
              <a:gd name="adj1" fmla="val -59168"/>
              <a:gd name="adj2" fmla="val 223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maxi du spectre infra rouge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88424" y="1099922"/>
            <a:ext cx="1944216" cy="648072"/>
          </a:xfrm>
          <a:prstGeom prst="wedgeRectCallout">
            <a:avLst>
              <a:gd name="adj1" fmla="val 65155"/>
              <a:gd name="adj2" fmla="val 26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 du point de mire 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1218509" y="5607152"/>
            <a:ext cx="692446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Porte à galandage, mitoyenne à l’atelier</a:t>
            </a:r>
          </a:p>
          <a:p>
            <a:pPr algn="ctr"/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(pièce non chauffée  non comprise  dans la surface habitable)</a:t>
            </a:r>
            <a:endParaRPr lang="fr-FR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017" y="1099921"/>
            <a:ext cx="4485061" cy="448506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67474" y="4565996"/>
            <a:ext cx="1944216" cy="1031807"/>
          </a:xfrm>
          <a:prstGeom prst="wedgeRectCallout">
            <a:avLst>
              <a:gd name="adj1" fmla="val 64174"/>
              <a:gd name="adj2" fmla="val 231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mini du spectre infra rouge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67474" y="1099922"/>
            <a:ext cx="1944216" cy="650152"/>
          </a:xfrm>
          <a:prstGeom prst="wedgeRectCallout">
            <a:avLst>
              <a:gd name="adj1" fmla="val 171066"/>
              <a:gd name="adj2" fmla="val 268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Température  du point de mire  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7227059" y="3034432"/>
            <a:ext cx="1368152" cy="1152128"/>
          </a:xfrm>
          <a:prstGeom prst="wedgeRectCallout">
            <a:avLst>
              <a:gd name="adj1" fmla="val -116022"/>
              <a:gd name="adj2" fmla="val 689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Fuite d’air malgré les balais en bas de porte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7227059" y="1340768"/>
            <a:ext cx="1368152" cy="1152128"/>
          </a:xfrm>
          <a:prstGeom prst="wedgeRectCallout">
            <a:avLst>
              <a:gd name="adj1" fmla="val -151802"/>
              <a:gd name="adj2" fmla="val 761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Double vitrage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7227059" y="1340768"/>
            <a:ext cx="1368152" cy="1152128"/>
          </a:xfrm>
          <a:prstGeom prst="wedgeRectCallout">
            <a:avLst>
              <a:gd name="adj1" fmla="val -151127"/>
              <a:gd name="adj2" fmla="val -64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Double vitrage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338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TC101972873[[fn=Été]]</Template>
  <TotalTime>10410</TotalTime>
  <Words>594</Words>
  <Application>Microsoft Office PowerPoint</Application>
  <PresentationFormat>Affichage à l'écran (4:3)</PresentationFormat>
  <Paragraphs>101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clouet</dc:creator>
  <cp:lastModifiedBy>clouet</cp:lastModifiedBy>
  <cp:revision>1456</cp:revision>
  <cp:lastPrinted>2013-06-01T11:38:51Z</cp:lastPrinted>
  <dcterms:created xsi:type="dcterms:W3CDTF">2012-08-06T19:46:06Z</dcterms:created>
  <dcterms:modified xsi:type="dcterms:W3CDTF">2015-03-10T18:44:36Z</dcterms:modified>
</cp:coreProperties>
</file>